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67" r:id="rId2"/>
  </p:sldMasterIdLst>
  <p:notesMasterIdLst>
    <p:notesMasterId r:id="rId20"/>
  </p:notesMasterIdLst>
  <p:handoutMasterIdLst>
    <p:handoutMasterId r:id="rId21"/>
  </p:handoutMasterIdLst>
  <p:sldIdLst>
    <p:sldId id="271" r:id="rId3"/>
    <p:sldId id="272" r:id="rId4"/>
    <p:sldId id="273" r:id="rId5"/>
    <p:sldId id="285" r:id="rId6"/>
    <p:sldId id="284" r:id="rId7"/>
    <p:sldId id="287" r:id="rId8"/>
    <p:sldId id="288" r:id="rId9"/>
    <p:sldId id="289" r:id="rId10"/>
    <p:sldId id="286" r:id="rId11"/>
    <p:sldId id="290" r:id="rId12"/>
    <p:sldId id="292" r:id="rId13"/>
    <p:sldId id="293" r:id="rId14"/>
    <p:sldId id="274" r:id="rId15"/>
    <p:sldId id="294" r:id="rId16"/>
    <p:sldId id="278" r:id="rId17"/>
    <p:sldId id="276" r:id="rId18"/>
    <p:sldId id="277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yriad Pro" panose="020B0503030403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05E9E-255F-47D4-8D88-C78F0C5540C4}" v="28" dt="2018-12-06T15:44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60" autoAdjust="0"/>
    <p:restoredTop sz="86218" autoAdjust="0"/>
  </p:normalViewPr>
  <p:slideViewPr>
    <p:cSldViewPr>
      <p:cViewPr varScale="1">
        <p:scale>
          <a:sx n="85" d="100"/>
          <a:sy n="85" d="100"/>
        </p:scale>
        <p:origin x="238" y="29"/>
      </p:cViewPr>
      <p:guideLst>
        <p:guide orient="horz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5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kanth Reddy" userId="c4a0783cabdade2e" providerId="LiveId" clId="{67E05E9E-255F-47D4-8D88-C78F0C5540C4}"/>
    <pc:docChg chg="custSel addSld delSld modSld">
      <pc:chgData name="Srikanth Reddy" userId="c4a0783cabdade2e" providerId="LiveId" clId="{67E05E9E-255F-47D4-8D88-C78F0C5540C4}" dt="2018-12-06T16:45:00.050" v="391" actId="20577"/>
      <pc:docMkLst>
        <pc:docMk/>
      </pc:docMkLst>
      <pc:sldChg chg="add">
        <pc:chgData name="Srikanth Reddy" userId="c4a0783cabdade2e" providerId="LiveId" clId="{67E05E9E-255F-47D4-8D88-C78F0C5540C4}" dt="2018-12-06T05:22:12.030" v="1"/>
        <pc:sldMkLst>
          <pc:docMk/>
          <pc:sldMk cId="33434993" sldId="274"/>
        </pc:sldMkLst>
      </pc:sldChg>
      <pc:sldChg chg="add del">
        <pc:chgData name="Srikanth Reddy" userId="c4a0783cabdade2e" providerId="LiveId" clId="{67E05E9E-255F-47D4-8D88-C78F0C5540C4}" dt="2018-12-06T15:42:03.494" v="114" actId="2696"/>
        <pc:sldMkLst>
          <pc:docMk/>
          <pc:sldMk cId="1590152958" sldId="275"/>
        </pc:sldMkLst>
      </pc:sldChg>
      <pc:sldChg chg="modSp add">
        <pc:chgData name="Srikanth Reddy" userId="c4a0783cabdade2e" providerId="LiveId" clId="{67E05E9E-255F-47D4-8D88-C78F0C5540C4}" dt="2018-12-06T15:32:46.985" v="4" actId="5793"/>
        <pc:sldMkLst>
          <pc:docMk/>
          <pc:sldMk cId="321057365" sldId="276"/>
        </pc:sldMkLst>
        <pc:spChg chg="mod">
          <ac:chgData name="Srikanth Reddy" userId="c4a0783cabdade2e" providerId="LiveId" clId="{67E05E9E-255F-47D4-8D88-C78F0C5540C4}" dt="2018-12-06T15:32:46.985" v="4" actId="5793"/>
          <ac:spMkLst>
            <pc:docMk/>
            <pc:sldMk cId="321057365" sldId="276"/>
            <ac:spMk id="2" creationId="{58772B9A-8A06-489C-9EB0-F648E34BC05B}"/>
          </ac:spMkLst>
        </pc:spChg>
      </pc:sldChg>
      <pc:sldChg chg="modSp add">
        <pc:chgData name="Srikanth Reddy" userId="c4a0783cabdade2e" providerId="LiveId" clId="{67E05E9E-255F-47D4-8D88-C78F0C5540C4}" dt="2018-12-06T16:45:00.050" v="391" actId="20577"/>
        <pc:sldMkLst>
          <pc:docMk/>
          <pc:sldMk cId="3349746126" sldId="277"/>
        </pc:sldMkLst>
        <pc:spChg chg="mod">
          <ac:chgData name="Srikanth Reddy" userId="c4a0783cabdade2e" providerId="LiveId" clId="{67E05E9E-255F-47D4-8D88-C78F0C5540C4}" dt="2018-12-06T16:45:00.050" v="391" actId="20577"/>
          <ac:spMkLst>
            <pc:docMk/>
            <pc:sldMk cId="3349746126" sldId="277"/>
            <ac:spMk id="2" creationId="{F7843ADD-D8BB-49DE-9900-786D976C2390}"/>
          </ac:spMkLst>
        </pc:spChg>
      </pc:sldChg>
      <pc:sldChg chg="add">
        <pc:chgData name="Srikanth Reddy" userId="c4a0783cabdade2e" providerId="LiveId" clId="{67E05E9E-255F-47D4-8D88-C78F0C5540C4}" dt="2018-12-06T15:42:00.313" v="113"/>
        <pc:sldMkLst>
          <pc:docMk/>
          <pc:sldMk cId="405145273" sldId="278"/>
        </pc:sldMkLst>
      </pc:sldChg>
      <pc:sldChg chg="modSp">
        <pc:chgData name="Srikanth Reddy" userId="c4a0783cabdade2e" providerId="LiveId" clId="{67E05E9E-255F-47D4-8D88-C78F0C5540C4}" dt="2018-12-06T16:41:57.099" v="190" actId="14100"/>
        <pc:sldMkLst>
          <pc:docMk/>
          <pc:sldMk cId="3785428820" sldId="288"/>
        </pc:sldMkLst>
        <pc:picChg chg="mod">
          <ac:chgData name="Srikanth Reddy" userId="c4a0783cabdade2e" providerId="LiveId" clId="{67E05E9E-255F-47D4-8D88-C78F0C5540C4}" dt="2018-12-06T16:41:57.099" v="190" actId="14100"/>
          <ac:picMkLst>
            <pc:docMk/>
            <pc:sldMk cId="3785428820" sldId="288"/>
            <ac:picMk id="4" creationId="{00000000-0000-0000-0000-000000000000}"/>
          </ac:picMkLst>
        </pc:picChg>
      </pc:sldChg>
      <pc:sldChg chg="add del">
        <pc:chgData name="Srikanth Reddy" userId="c4a0783cabdade2e" providerId="LiveId" clId="{67E05E9E-255F-47D4-8D88-C78F0C5540C4}" dt="2018-12-06T05:22:17.752" v="2" actId="2696"/>
        <pc:sldMkLst>
          <pc:docMk/>
          <pc:sldMk cId="523894363" sldId="291"/>
        </pc:sldMkLst>
      </pc:sldChg>
      <pc:sldChg chg="add">
        <pc:chgData name="Srikanth Reddy" userId="c4a0783cabdade2e" providerId="LiveId" clId="{67E05E9E-255F-47D4-8D88-C78F0C5540C4}" dt="2018-12-06T05:22:12.030" v="1"/>
        <pc:sldMkLst>
          <pc:docMk/>
          <pc:sldMk cId="2845517275" sldId="292"/>
        </pc:sldMkLst>
      </pc:sldChg>
      <pc:sldChg chg="add">
        <pc:chgData name="Srikanth Reddy" userId="c4a0783cabdade2e" providerId="LiveId" clId="{67E05E9E-255F-47D4-8D88-C78F0C5540C4}" dt="2018-12-06T05:22:12.030" v="1"/>
        <pc:sldMkLst>
          <pc:docMk/>
          <pc:sldMk cId="2909817666" sldId="293"/>
        </pc:sldMkLst>
      </pc:sldChg>
      <pc:sldChg chg="addSp modSp add modAnim">
        <pc:chgData name="Srikanth Reddy" userId="c4a0783cabdade2e" providerId="LiveId" clId="{67E05E9E-255F-47D4-8D88-C78F0C5540C4}" dt="2018-12-06T15:44:32.684" v="187" actId="1076"/>
        <pc:sldMkLst>
          <pc:docMk/>
          <pc:sldMk cId="4289981166" sldId="294"/>
        </pc:sldMkLst>
        <pc:spChg chg="add mod">
          <ac:chgData name="Srikanth Reddy" userId="c4a0783cabdade2e" providerId="LiveId" clId="{67E05E9E-255F-47D4-8D88-C78F0C5540C4}" dt="2018-12-06T15:44:05.460" v="161" actId="20577"/>
          <ac:spMkLst>
            <pc:docMk/>
            <pc:sldMk cId="4289981166" sldId="294"/>
            <ac:spMk id="4" creationId="{E774CEDE-979C-4F0F-BE76-9487D298DBB5}"/>
          </ac:spMkLst>
        </pc:spChg>
        <pc:spChg chg="mod">
          <ac:chgData name="Srikanth Reddy" userId="c4a0783cabdade2e" providerId="LiveId" clId="{67E05E9E-255F-47D4-8D88-C78F0C5540C4}" dt="2018-12-06T15:44:32.684" v="187" actId="1076"/>
          <ac:spMkLst>
            <pc:docMk/>
            <pc:sldMk cId="4289981166" sldId="294"/>
            <ac:spMk id="8" creationId="{486C9AA8-8407-4393-91C8-F0A0E7E49A6F}"/>
          </ac:spMkLst>
        </pc:spChg>
        <pc:picChg chg="mod">
          <ac:chgData name="Srikanth Reddy" userId="c4a0783cabdade2e" providerId="LiveId" clId="{67E05E9E-255F-47D4-8D88-C78F0C5540C4}" dt="2018-12-06T15:42:14.828" v="116" actId="1076"/>
          <ac:picMkLst>
            <pc:docMk/>
            <pc:sldMk cId="4289981166" sldId="294"/>
            <ac:picMk id="10" creationId="{307F7182-7881-40F7-88DE-414C88A8E8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0"/>
          <a:stretch/>
        </p:blipFill>
        <p:spPr>
          <a:xfrm>
            <a:off x="4344455" y="358251"/>
            <a:ext cx="3299890" cy="2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8346-4024-2C4D-9EB9-5851EB00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A1D4-1782-1A43-B6BB-410DAB9F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FA55-A17A-E445-A44A-EE899EBE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8ABB-18B6-7040-B87A-8F019B54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B6B0-AFF3-0C4F-B389-8374A358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9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BBA5-943D-4D45-BEF0-251FF551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F707C-BE67-B048-8885-74AC73610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08CD3-EF73-6142-9CB8-3828E200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7BDA-468C-894E-AB0B-1A05385E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3487A-D406-F543-8134-C1DDC059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90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1199-C87B-134F-BF15-EEEC016B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90E1-A144-3A4D-8F1F-D4CC3FB86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50B3F-F804-6C45-98F4-41CD2AC91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4F59C-CA71-6D43-84BB-BDB95D63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FF581-E2C6-8C4F-8350-767F4F9B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D143F-B9FB-014C-8643-167A1539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8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215C-1B29-D649-BA80-6DB13037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231E3-4E97-134B-97AD-E50FF2C15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8AF2F-CFAB-554B-BC81-F05A7047B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92674-CC69-EF44-98E3-FC9ABDEE1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3CF93-3338-2E41-AC0E-947B6B96F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AA80AA-C165-9340-A7BF-52E9C9C4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45754-4AC3-4241-9EDF-4111EB55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4BBA5-6018-3040-96A8-F94586AD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30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78C3-1765-0545-9F9D-43C2CAB4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B1CE-47B2-F347-B240-E9A2A232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D29BF-1702-0B47-829E-2121E9F2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E5AF6-EB60-304A-A09A-86FBF2C0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814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E2793-A1ED-8F44-914F-59D3C5EC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AC076-5EE3-FD4B-813E-01E439F9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C2506-DF09-3742-9774-E98BC1C8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332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FE42-AB19-3643-9586-BDE8B0D2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3579-E44E-DE48-9143-53E284280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AC2E-623D-7149-A611-00C89559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EF95-A854-5446-A4CE-E0A1BFC0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11AA2-1E37-3E43-A9F4-C7E819A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C3830-7CBC-5847-A02E-14BFE662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7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B8B8-AB51-C846-B095-F1E03064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40A1-F65A-7644-8ED2-53C3966F0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30239-A958-E742-9BC9-18A99EDE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8A723-77E8-B745-8BED-1CABAEE4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8E70D-B486-0D47-9D1B-AD5FADD8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0E1B8-6A95-D240-8C66-C583C898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83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1F75-1336-5745-A9CF-F3AB97AF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79592-3BD0-9947-946C-2CA0C9E2E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8A85-FA0D-EF47-ADA1-E1183D01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17A0-BBDA-3042-82C1-15AE30B7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3DBE6-C2CA-8F4F-8018-D0731725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31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3F0F6-73F6-3340-A694-333A2C174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26F74-662B-BD42-855A-9E613B9FD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7CAB-127B-CC4F-AC06-8F663D30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10EDA-E590-FF4D-AEB2-01E7DEAA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F8EC-08B6-124C-9937-4640FC02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6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05000"/>
            <a:ext cx="10138129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954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C8102E"/>
                </a:solidFill>
              </a:defRPr>
            </a:lvl1pPr>
          </a:lstStyle>
          <a:p>
            <a:pPr lvl="0"/>
            <a:r>
              <a:rPr lang="en-US" dirty="0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219200"/>
            <a:ext cx="512731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A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5896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219200"/>
            <a:ext cx="508423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A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85896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9FA5-BB6F-164E-A331-AF129661C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F607E-3F4B-284A-926A-CC3D2684E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CC794-807F-5A4E-80DB-0A58A606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14038-3357-C44A-944C-7E19240A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9E5E-F92B-084E-84DA-0CE35CE3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9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76A6A54-2A6B-4242-B691-C4DE4231F394}" type="datetimeFigureOut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81000"/>
            <a:ext cx="678610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2C37-BF6A-A443-98BB-14F164D4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508A1-9401-0548-A548-D1622677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B1E2B-25D2-B14E-8D5F-44E1254DA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FBB34-8BC0-614B-AC4F-E81B3D1A14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0B59-BF5F-534B-B0B7-28955C748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D16B-9F7B-B44F-8CA3-4AA1BB749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47714-21D8-B84E-A654-06630DAC31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5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200" y="3429000"/>
            <a:ext cx="105664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in </a:t>
            </a:r>
            <a:r>
              <a:rPr lang="en-US" dirty="0" err="1"/>
              <a:t>YouTuBe</a:t>
            </a:r>
            <a:r>
              <a:rPr lang="en-US" dirty="0"/>
              <a:t> Based on its Social Media Features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22400" y="4800600"/>
            <a:ext cx="91440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Srikanth Reddy Nagidi</a:t>
            </a:r>
          </a:p>
          <a:p>
            <a:r>
              <a:rPr lang="en-US" b="0" dirty="0"/>
              <a:t>Krishnasree Mukkavilli</a:t>
            </a:r>
          </a:p>
          <a:p>
            <a:r>
              <a:rPr lang="en-US" b="0" dirty="0"/>
              <a:t>Godwin Richard Thomas</a:t>
            </a:r>
          </a:p>
        </p:txBody>
      </p:sp>
    </p:spTree>
    <p:extLst>
      <p:ext uri="{BB962C8B-B14F-4D97-AF65-F5344CB8AC3E}">
        <p14:creationId xmlns:p14="http://schemas.microsoft.com/office/powerpoint/2010/main" val="2392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33600"/>
            <a:ext cx="6019800" cy="40278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982200" y="3342498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0’s : 99384</a:t>
            </a:r>
          </a:p>
          <a:p>
            <a:r>
              <a:rPr lang="en-US" dirty="0"/>
              <a:t>1’s : 616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52400" y="15240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yriad Pro" panose="020B0503030403020204" charset="0"/>
              </a:rPr>
              <a:t>Class Imbalance Problem:</a:t>
            </a:r>
            <a:endParaRPr lang="en-IN" sz="3200" b="1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1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99C6E-B0AA-4CB4-B6AC-ADE0CB70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Some Examples of this cases are</a:t>
            </a:r>
          </a:p>
          <a:p>
            <a:pPr lvl="1"/>
            <a:r>
              <a:rPr lang="en-US" dirty="0"/>
              <a:t>Credit card Frauds</a:t>
            </a:r>
          </a:p>
          <a:p>
            <a:pPr lvl="1"/>
            <a:r>
              <a:rPr lang="en-US" dirty="0"/>
              <a:t>Manufacturing defects</a:t>
            </a:r>
          </a:p>
          <a:p>
            <a:pPr lvl="1"/>
            <a:r>
              <a:rPr lang="en-US" dirty="0"/>
              <a:t>Rare disease diagnosis</a:t>
            </a:r>
          </a:p>
          <a:p>
            <a:pPr lvl="1"/>
            <a:r>
              <a:rPr lang="en-US" dirty="0"/>
              <a:t>Natural disasters</a:t>
            </a:r>
          </a:p>
          <a:p>
            <a:r>
              <a:rPr lang="en-US" dirty="0"/>
              <a:t>Balancing the classes by Increasing Minority or Decreasing majority</a:t>
            </a:r>
          </a:p>
          <a:p>
            <a:pPr lvl="1"/>
            <a:r>
              <a:rPr lang="en-US" dirty="0"/>
              <a:t>Random Under-sampling</a:t>
            </a:r>
          </a:p>
          <a:p>
            <a:pPr lvl="2"/>
            <a:r>
              <a:rPr lang="en-US" dirty="0"/>
              <a:t>Randomly removing majority class observations</a:t>
            </a:r>
          </a:p>
          <a:p>
            <a:pPr lvl="3"/>
            <a:r>
              <a:rPr lang="en-US" dirty="0"/>
              <a:t>Leads to loss of valuable data</a:t>
            </a:r>
          </a:p>
          <a:p>
            <a:pPr lvl="3"/>
            <a:r>
              <a:rPr lang="en-US" dirty="0"/>
              <a:t>May lead to bias</a:t>
            </a:r>
          </a:p>
          <a:p>
            <a:pPr lvl="1"/>
            <a:r>
              <a:rPr lang="en-US" dirty="0"/>
              <a:t>Random Over-sampling</a:t>
            </a:r>
          </a:p>
          <a:p>
            <a:pPr lvl="2"/>
            <a:r>
              <a:rPr lang="en-US" dirty="0"/>
              <a:t>Randomly adding minority class observations by replication</a:t>
            </a:r>
          </a:p>
          <a:p>
            <a:pPr lvl="2"/>
            <a:r>
              <a:rPr lang="en-US" dirty="0"/>
              <a:t>No information loss</a:t>
            </a:r>
          </a:p>
          <a:p>
            <a:pPr lvl="2"/>
            <a:r>
              <a:rPr lang="en-US" dirty="0"/>
              <a:t>Prone to overfitting due to copying the same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00C25-0101-4E73-8FFD-5013676E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Imbalanced Data</a:t>
            </a:r>
          </a:p>
        </p:txBody>
      </p:sp>
    </p:spTree>
    <p:extLst>
      <p:ext uri="{BB962C8B-B14F-4D97-AF65-F5344CB8AC3E}">
        <p14:creationId xmlns:p14="http://schemas.microsoft.com/office/powerpoint/2010/main" val="284551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4038600" cy="3276600"/>
          </a:xfrm>
        </p:spPr>
        <p:txBody>
          <a:bodyPr>
            <a:normAutofit/>
          </a:bodyPr>
          <a:lstStyle/>
          <a:p>
            <a:r>
              <a:rPr lang="en-US" sz="1600" dirty="0"/>
              <a:t>SMOTE - Synthetic Minority Over-sampling </a:t>
            </a:r>
          </a:p>
          <a:p>
            <a:pPr lvl="1"/>
            <a:r>
              <a:rPr lang="en-US" sz="1600" dirty="0"/>
              <a:t>Identify the feature vector and its nearest neighbors</a:t>
            </a:r>
          </a:p>
          <a:p>
            <a:pPr lvl="1"/>
            <a:r>
              <a:rPr lang="en-US" sz="1600" dirty="0"/>
              <a:t>Take the difference between two</a:t>
            </a:r>
          </a:p>
          <a:p>
            <a:pPr lvl="1"/>
            <a:r>
              <a:rPr lang="en-US" sz="1600" dirty="0"/>
              <a:t>Multiply the difference with a random number between 0 and 1</a:t>
            </a:r>
          </a:p>
          <a:p>
            <a:pPr lvl="1"/>
            <a:r>
              <a:rPr lang="en-US" sz="1600" dirty="0"/>
              <a:t>Add the feature vector to the above result</a:t>
            </a:r>
          </a:p>
          <a:p>
            <a:pPr lvl="1"/>
            <a:r>
              <a:rPr lang="en-US" sz="1600" dirty="0"/>
              <a:t>Repeat this process for all the feature 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221B0-4AEE-457B-8929-D948A0C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524000"/>
            <a:ext cx="3110258" cy="2414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4CCC-2E8C-400C-BE4B-7EF34969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58" y="1378457"/>
            <a:ext cx="2971800" cy="25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F74C16-0A4A-4833-B922-A1A05304D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Over-Sampling (training data-set):</a:t>
            </a:r>
          </a:p>
          <a:p>
            <a:pPr lvl="1"/>
            <a:r>
              <a:rPr lang="en-US" dirty="0"/>
              <a:t>Counts of class with label 1 (cited in </a:t>
            </a:r>
            <a:r>
              <a:rPr lang="en-US" dirty="0" err="1"/>
              <a:t>youtube</a:t>
            </a:r>
            <a:r>
              <a:rPr lang="en-US" dirty="0"/>
              <a:t>) : 431</a:t>
            </a:r>
          </a:p>
          <a:p>
            <a:pPr lvl="1"/>
            <a:r>
              <a:rPr lang="en-US" dirty="0"/>
              <a:t>Counts of class with label 0 (not cited in </a:t>
            </a:r>
            <a:r>
              <a:rPr lang="en-US" dirty="0" err="1"/>
              <a:t>youtube</a:t>
            </a:r>
            <a:r>
              <a:rPr lang="en-US" dirty="0"/>
              <a:t>) : 69569</a:t>
            </a:r>
          </a:p>
          <a:p>
            <a:r>
              <a:rPr lang="en-US" dirty="0"/>
              <a:t>After Over-Sampling with SMOTE</a:t>
            </a:r>
          </a:p>
          <a:p>
            <a:pPr lvl="1"/>
            <a:r>
              <a:rPr lang="en-US" dirty="0"/>
              <a:t>Counts of class with label 1 (cited in </a:t>
            </a:r>
            <a:r>
              <a:rPr lang="en-US" dirty="0" err="1"/>
              <a:t>youtube</a:t>
            </a:r>
            <a:r>
              <a:rPr lang="en-US" dirty="0"/>
              <a:t>) : 69569</a:t>
            </a:r>
          </a:p>
          <a:p>
            <a:pPr lvl="1"/>
            <a:r>
              <a:rPr lang="en-US" dirty="0"/>
              <a:t>Counts of class with label 0 (not cited in </a:t>
            </a:r>
            <a:r>
              <a:rPr lang="en-US" dirty="0" err="1"/>
              <a:t>youtube</a:t>
            </a:r>
            <a:r>
              <a:rPr lang="en-US" dirty="0"/>
              <a:t>) : 69569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31BEE-22AB-4FAB-B7E2-3698C71D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SMOTE in dataset</a:t>
            </a:r>
          </a:p>
        </p:txBody>
      </p:sp>
    </p:spTree>
    <p:extLst>
      <p:ext uri="{BB962C8B-B14F-4D97-AF65-F5344CB8AC3E}">
        <p14:creationId xmlns:p14="http://schemas.microsoft.com/office/powerpoint/2010/main" val="3343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7B88E-563F-4EEE-BB0D-E0FE0C83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609600"/>
          </a:xfrm>
        </p:spPr>
        <p:txBody>
          <a:bodyPr/>
          <a:lstStyle/>
          <a:p>
            <a:r>
              <a:rPr lang="en-US" dirty="0"/>
              <a:t>Classification by logistic Regression on the Over-sampled data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1706A-0A6F-48C3-8A3F-838F3C8E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7BB37-721D-4B93-B5C2-AC1AF810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33600"/>
            <a:ext cx="4148138" cy="3011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C9AA8-8407-4393-91C8-F0A0E7E49A6F}"/>
              </a:ext>
            </a:extLst>
          </p:cNvPr>
          <p:cNvSpPr txBox="1"/>
          <p:nvPr/>
        </p:nvSpPr>
        <p:spPr>
          <a:xfrm>
            <a:off x="7598569" y="517312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Over Sampling</a:t>
            </a:r>
          </a:p>
          <a:p>
            <a:r>
              <a:rPr lang="en-US" dirty="0"/>
              <a:t>Recall – 0.46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F7182-7881-40F7-88DE-414C88A8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90768"/>
            <a:ext cx="3511118" cy="282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4CEDE-979C-4F0F-BE76-9487D298DBB5}"/>
              </a:ext>
            </a:extLst>
          </p:cNvPr>
          <p:cNvSpPr txBox="1"/>
          <p:nvPr/>
        </p:nvSpPr>
        <p:spPr>
          <a:xfrm>
            <a:off x="1371600" y="5113592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Over-Sampling </a:t>
            </a:r>
          </a:p>
          <a:p>
            <a:r>
              <a:rPr lang="en-US" dirty="0"/>
              <a:t>Recall - 0.22</a:t>
            </a:r>
          </a:p>
        </p:txBody>
      </p:sp>
    </p:spTree>
    <p:extLst>
      <p:ext uri="{BB962C8B-B14F-4D97-AF65-F5344CB8AC3E}">
        <p14:creationId xmlns:p14="http://schemas.microsoft.com/office/powerpoint/2010/main" val="42899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E082-9C35-4169-BACF-FB1B3004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E6A52-6CAE-4F9E-A268-D65B67FB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3905"/>
            <a:ext cx="5404700" cy="30113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A2B786-2BFA-4403-B861-1F05B64F86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– 0.73</a:t>
            </a:r>
          </a:p>
        </p:txBody>
      </p:sp>
    </p:spTree>
    <p:extLst>
      <p:ext uri="{BB962C8B-B14F-4D97-AF65-F5344CB8AC3E}">
        <p14:creationId xmlns:p14="http://schemas.microsoft.com/office/powerpoint/2010/main" val="40514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772B9A-8A06-489C-9EB0-F648E34B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the data from the datasets</a:t>
            </a:r>
          </a:p>
          <a:p>
            <a:r>
              <a:rPr lang="en-US" dirty="0"/>
              <a:t>Handling imbalanced data</a:t>
            </a:r>
          </a:p>
          <a:p>
            <a:r>
              <a:rPr lang="en-US" dirty="0"/>
              <a:t>Choosing the classifier</a:t>
            </a:r>
          </a:p>
          <a:p>
            <a:r>
              <a:rPr lang="en-US" dirty="0"/>
              <a:t>We wanted use SVM – takes lot of time to execute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0A59A-9638-4B64-8D6A-E8BD2DF8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105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843ADD-D8BB-49DE-9900-786D976C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model with entire </a:t>
            </a:r>
            <a:r>
              <a:rPr lang="en-US" dirty="0" err="1"/>
              <a:t>Altmetrics</a:t>
            </a:r>
            <a:r>
              <a:rPr lang="en-US" dirty="0"/>
              <a:t> dataset</a:t>
            </a:r>
          </a:p>
          <a:p>
            <a:r>
              <a:rPr lang="en-US" dirty="0"/>
              <a:t>Normalizing the data to avoid over fitting to improve </a:t>
            </a:r>
            <a:r>
              <a:rPr lang="en-US"/>
              <a:t>testing results</a:t>
            </a:r>
            <a:endParaRPr lang="en-US" dirty="0"/>
          </a:p>
          <a:p>
            <a:r>
              <a:rPr lang="en-US" dirty="0"/>
              <a:t>Selecting another target for the same dataset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586F4F-CC4D-40AC-A6B2-C09522D1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974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dirty="0"/>
              <a:t>	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		</a:t>
            </a:r>
            <a:r>
              <a:rPr lang="en-US" sz="5400" b="1" u="sng" dirty="0"/>
              <a:t>What is the project about?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Based on its Social Media Features</a:t>
            </a:r>
          </a:p>
        </p:txBody>
      </p:sp>
      <p:sp>
        <p:nvSpPr>
          <p:cNvPr id="4" name="AutoShape 2" descr="data:image/jpeg;base64,/9j/4AAQSkZJRgABAQAAAQABAAD/2wCEAAkGBxIQEBAREBAQEg8XEBISFhUSDxAVEhAWFhcZFxUVFRUYHSkgGBoxGxUVITEiJSorLi4uFx8/RDMsOSgtLisBCgoKDg0OGxAQGi0mHiUuLS8rLS0tLS0tLS0tLS0tLS0tLS0tLS0tLS0tLS0tKy0tLS0tLS8tLS0tLS0tLS0tLf/AABEIARcAtQMBEQACEQEDEQH/xAAcAAEAAQUBAQAAAAAAAAAAAAAABwEDBAUGAgj/xABKEAABAwICBQcJBAcGBgMAAAABAAIDBBESIQUGMUFRBxMiMmFx0RQXUlOBkZShsSNygsFCQ5KTorPTJGJksuHwM3N0g8LSJTRj/8QAGwEBAAIDAQEAAAAAAAAAAAAAAAMEAQIFBgf/xAA4EQACAQIDBAgEBgICAwAAAAAAAQIDEQQSMQUhQVETMmFxgZHB0SKhsfAGFBVC4fEzgiNyNFJi/9oADAMBAAIRAxEAPwCcUAQBAEAQBAYWktLQUwvPK1nAE3c77rRmfYFrKajqyalQqVXaEbnJaS5RWC4p4HO/vSHCO8NFyfaQoJYhcEdSlseT31JW7t/38znKzXatk2StjHCONo+brn5qJ15s6FPZmHjqr979rGon0vUv69TOe+aS3uvZRucnxLUcNRjpBeSMCWpv1nkntcStWyxGjyRaFR6OL2LGYk6BvUyotI1Lc2SVDfuyyN+hWc8lxNHg6T6yj5I2tLrlpGP9a544SMY752xfNbqvNcStPZGFlwt3X/o3FJym1Dbc9Sxv7WOfGfccSkWKfFFOp+H6b6k2u/f7G+oOUqjkylE0B2dOPE33svl3gKWOJg9ShV2FiYb42l3P3sdNo/S0FQLwTxS8cEjXEd4GY9qmjOMtGcyrh6tF2qRa70Zq2IQgCAIAgCAIAgCAIC1VVLImOfI9rGAXLnGwCw2krs2hCU5ZYq7I+1g18e+7KQYGbOccOm77rT1R2nPuVWddvdE7uF2TGPxVt75cPHn96nFzSue4ue5znHa5xJce8nMqu3c7MYqKslZFp7wMybLBtFN7kWRI5xsxvtKxcsKjbfJlwUXrH+wLBsnFdVFxsTG7G370M/E9WXMZ3WHcEGVHnEeKGbIXQWQugsUIB2gFYFi0aZtw4Xa4ZgtNiDxB3IZvdWehvtE6411LYGTymIfozE47dknWv34u5TQxE467zmYjZOGrb0sr5rTy08rEhaua301bZjSY57ZxSWDjxLDseO7PiArlOtGemp5vGbNrYbfJXjzWnjyOhUpzwgCAIAgCAIDB0xpWOliMspsNgA6z3bmtG8rWU1FXZNQoTrTyQ/oifWDT0tY/FIbMB6EYPRZ29ru36KjOo5veeowuEhh42jrxZqVoWyxJPnZubvkPFatk1Oi5b3oXI6O3SlNzw3/6LHeTZkt0EXzJuaMI7EMZeLLaGwQBAEAQBAEAQBAeJIgbHYQQQQbEEbCCNhWDJ3Op+vDmubT1zrg2DJzl3Nl/9/fxVujiP2yPObR2OrOrh13x9vby5EjK4ebCAIAgCAx6+sZBG+WR2FjRcn6AcTewA7VhtJXZvTpyqTUI6sh/WDTL6yYyPyaLhjL5Rt4d/E+AVCc3N3PWYXDRw8Mq14vn98DWXWhZMZzzIcLNm88f9Fq2WqdJJZpmVGxsQs2xdvPDuWNDZtz10PJN9qGyKICqAogKoCiAICqAIAgCAIDy9oIsdiwZO75O9ZzdtFUOvl9g9xzIH6px4gbDwBG4XuYerf4ZeB5vbGzkr4ikt37l6+5IatnnAgCAICL9fdO8/NzDD9jE4g22PkGRPcMwPb2KnWqZnZaHpNmYXo4dJLrP5L+TkyVAdQxpXF5wN9vgtWyzRprrSMtrRGMLetvP5LGhvvm7vQ8LBuEAQBAEAugPBlA3j3pczlZTnm8QlxlZ6DwdhHvQWPSGAgCAIBdAeXXyLSWuBDmuGRa4G4IO43AQWTVnoyY9TtO+W0rZHWEzTzcoGVngbQNwIII7+xdKlUzxueG2jg3hazhwe9d38aG8UpRCA0WuWl/JaVzmm0r/ALNnEEjN3sFz32UdWeWJdwGH6ask9Fvf32kQXVA9YWKiWwy2nIeKw2SU4ZnYvU0fNtv+mfkOK1LEvidlogsGxRAVQBAUJQCihmqX81SxPlfvwjJt97nHJo7yFtGEpaEVfEUqEc1WVjr9G8mMrwHVdSGf3IBiI/7jsv4T3qzHC/8Aszh1/wAQW3UYeL9l7m/g5NtHtHSZNIeL6iQE/sFoUyw8DnS2zi5aSS8F63LkvJzo4ggQyNNtramoJHb0nEe8I6EORqtsYtPrfJexFmter02jpsDyXxOuY5LWDwNx4PG8e1ValLKz0WD2h+YhdarVffA1kNaRtUTiX41k9TYQzB3etSRouoYCAIAgOh5PdJcxXiMn7OduA8A9t3MP+Zv4wp8PPLO3M5W2sP0uGzrWO/wevv4EuLoHjQgIp5QtJ89VmMHoQjAOGI5vP0H4VSryvK3I9Psuh0dHM9Zb/Dh7+JyxKgOkWqVnOPLj1R9AtXvLcVkh2syJH3N1i5vFWVjyhkLACAoTZAbnVPVaTSLsby6Oia6xcOtMRtbH2cXbtmZvaxRoue96HK2jtOOFWSG+f07/AEX25c0Zo6KmjEUEbY4xuaNp3knaT2nNX4xUVZHkKtWdWWebuzKWSMIAgNXrLoVldTSQPyJF2O3xvHVcPz4gkb1rOKkrE+GxEqFRTj49qPnupp3RvfG8YXsc5jhwc02I94VDQ9lGSklKOjKQylpWjVyenUs7M28EuIKMstFxDAQBAeHzGMslb1o3slb3sIcPmAsp2dzDgpxcHo015k/QyB7WuGwtDh3EXC66PnMk4tpluvqhDFJK7qsjc89zQT+Sw3ZXNqcHOaguLsQRLKXuc9xu9zi5x4lxuT7yua3c9rGKiklojHqX2b2nJaslpxzSMiNuCMDecz3LUs6y7iiwbBAEAQGy1Y0EdIVPNZinZZ0zhkbfosB4mx7gCdwU1GlnfYUNpY1YWlddZ6e/gTTTwNjY1kbQ1jWhrWtFg0DIABdFK248RKTk3KT3suLJqEAQBAEBC3Kro4RV5kAs2aJsn429B3yaw+1Uq6tI9RsmrnoZX+128Nfc42yiOkZVFJY2UckWqMrqxslqSBAEB5kFwe4oZWpNOp82PR9G45nyaIHva0NPzC6lJ3gu48DtCOXFVF/9P6mByjVfN0DwDYyPZGPficP2WFa13aBNsunmxCfK79PqyIrqieoLVsUjWrVlmirJyMyZ1yfd7lhksVZHhYNggCA8TPsCQCTsAAuSTsAG9BuW9kz6m6DFFSRxkDnXfaSnjI7aL7wMmjsaupShkjY8Hj8U8TXc+Gi7vvebxSFIIAgCAIAgIx5Z4s6J2+1Q3+WVVxPA72xZbpru9SNbKsdwMNiCsPQlpO0jbsOQ7lGWnqVQBACgJd5PHX0ZS/dkHukePyXTof40eH2srYyff6I0XK1UWZSx8XyP/ZDWj/OVHiXuSLWxY/FOXcvP+iOLqod8ro/rPdwB8Fq9S0laCXMurQmCAIAgN1qRo7ynSEIIvHEDUOyyJbYRjvxlp/CVPh45p9xy9sV+iwrS1lu9/lu8SZ10jxIQBAEAQBAEBGHLJNeSjZwZM4/iLAP8rlVxL3o7+xY/DN93qRyQqx2zyQhtHVG0h6oUReep6QwEAugJh1Bjw6NpO2Mu/ac535rp0VaCPDbUd8XU7/puOQ5XH/b0o4RPPvcPBQ4nVHQ2Kvgn3o4LEqx2y/Qi0bjxIC0Zca3pHtam4QBAEBIXJJSfZ1c5GbpWxD7sbb5e2Q+5X8LH4Wzyv4gq3qwp8lfz/okBWjz4QBAEAQBAEBBWu2lRV1ssjTeNtoozxay+fcXFxHYQqFWWaVz1+BodDQUXq978f4NDZRlsoQsM3pq8kbJgs1o7FGXOIWDIQHid9muPAFDK3snjQlJzFNTw+hDGz2taAfouvBWikfOsRU6WrKfNt+bOY5RdWJKtrJoDiljaRzeX2jSb9E+l2b1FWpuW9F7ZuMjRbhPR8eX8ERv2EG4OYIORB2EEbiqR6iOqM2D/AIQ+8o2XH1gsGwQBACUBLnJtT4NG0/FxkkP4pHEfKy6dBWpo8PteefGT8F5JHTqY5oQBAEAQBAcbyj6xeTQ+Txu+3laQbHOOM5Od2E5ge07lBWqZVZanU2ZhOln0kuqvm/vX+SIrKmemKEICsLMTgFrLkWKKt8RnOOa0J0UWDIQGdq/ReUVlNDbJ0zXO+5H03X9jbe1SUo5ppFTHVuhw059ll3vd/JOi6p4AIDiddtRRVnnqYsjqSRjDriOYcSQDZ/bbPfuIgq0c29anX2ftPoPgqXceHNfwcyOT3SAAaDSWH/7S/wBNV/ys+w6727hr3Sl5L3Hm80hxo/30v9NPys+wx+u4flLyXuPN5pDjR/vpf6SflZdg/XcPyl5L3Hm80hxo/wB9L/ST8rLsH69h+UvJe4PJ3pA/pUf76X+kn5WXZ9+Bn9ew/KXkvckvV2gdTUlPA/CXxwsY7CSWlwGdiRsvdXYLLFJnmcVVVWtOotG2zYrYrhAEAQBAavWPTcdFA6V+btjGXzkduA4DeTuC0nNQV2WMLhpYipkj4vkiEdI1klRK+aV2KR5uTuHAAbgBYAdi57k27s9fSpxpwUIrcjFIQ3PLslgzGLbsZNNHhbc7T9Fo2XUuC4HpamwQBAd7yVaLu6arcMrcxH25h0jh7Q0fhcruFhrI81+IMT1aC736evmiRlcPNBAEAQBAEAQBAEAQBAEAQGJpXSMdNE6aV1mNHtcdzWjeStZSUVdktGjOrNQgt7IW1h0zJWzGWTIbGMvlG3gOJ4nf7gKE5ubuz1uFw0cPTyR8Xzf3oauy1LBQrBkU8eI4j1QtG7lmnHKu0vOdcrUmSsUQyEBdpKV88scEQvLI4MbwG8uPYACT2BZjFydkRVqsaNN1J6L7+ZOmidHspoIoI+oxgaOJ4uPaTcntK60YqKsj59XrSrVJVJatmWtiIIAgCAIAgCAIAgCAIAgLNZVMhjdJI4NjaLkncPzPYsNpK7NoQlOSjFXbId1q1gfXS3N2wtJEbOA9J3Fx+WziTRqVHN9h6zB4OOHhb9z1fp3GjIUZcKEIC2xhebDq7ytG+BYpwt8TLz3DYOqPn2rRssRXFnlYNggKOcALnYgsSfyb6tmFhq5m2nkbZjSM4ozn7HHIngANma6OHpZVmep4/bWP6afQwfwx17X7Lh4nbqycMIAgCAIAgCAIAgCAIAgPMjw0FziA0AkkmwAG0k7ghlJt2REOumtBrJMEZIpWHojYZT6bhw4D8zlRq1MzstD1GAwSw8c0us/l2e5zYKiOiVugLebzhbs3n/e5at8ET04fuZdcQBhbs3n0itGWIriy2tTcIBdAdfqBqsap7aqdv9mY67Gkf8d43kegD7yOAN7eHo3eZ6HB2xtLoouhTfxPV8l7v5IldXzyIQBAEAQBAEAQBAEAQBAEBGfKRrPjcaOF3QaftnA9Zw/Vg8Bv7ctxvUr1L/Cjv7LweVdNPXh7+3nyOCuq52ioKGSmbjhatW+BNTh+56F9xDBgb7Tx7O5aMsxjfey0tTcIBdAdDqbqu6vkxPu2kY7puFwZSP1bD9Tu79lijRc3d6HK2ptJYWOWHXenZ2v0XprMcMTWNaxjQ1jQGhoFg0DIADcF0krHiZScm23vZ7QwEAQBAEAQBAEAQBAEAQHO686f8ipSWH7eS7I+w26T/YM+8jio6s8sS7gMN09Wz6q3v28SFMV9pJPEm5PaSqB6wqCgFychtK1bsS04Zt70MsgRjCOseseHYFo9xais2/hwLC1JQgCA3Wqmrr9IS4RdtOwjnZB/LZxefkM+AM9Gk5vsOdtHaEcJT5yei9X2fXztNFHSshjZFE0Mja0Na0bAF0kklZHhqlSVSTnN3b1LyyaBAEAQBAEAQBAEAQBAEAQEK8o2lfKK6RoN44fsW8MQzkPfiy/AFRrSvLuPUbNo9HQT4y3+3v4nMgqI6BW6G0VmdjNp282zGeser2dqjvxLijd5VpxLJK0LFiiAIDY6A0NJWziGPIdaR9riJnHtO4DeewEiSlTc5WKeNxkMJSzy14Lm/vUm3RWjY6WFkMLcMbRYcSd7nHeScyV1IxUVZHgq9edeo6k3dsy1sRBAEAQBAEAQBAEAQBAEAQFivqRDFLK7qsje89zQSfosN2VzaEHOSiuO4+c3yucS5xu5xLnHi4m5PvJXOPapJKy0F1gyX6SLG4Ddv7t61lyLFFWTkZFTLidlsGQ7lG2W6ccqLKwbhAXKaB8r2RxtxSPcGtaN5P0G8ncAVmMXJ2RpUqRpwc5uyWpN2q2gWUMAibZ0h6Uj7ZyP3nuGwDh7V1adNQjY8BjsZPFVXOWnBcl96m4UhTCAIAgCAIAgCAIAgCAIAgCA5zlEqeb0ZVH0mtj/AHj2sPycVHVdoMu7PhmxMPPyVyC7qieqKgoZNjS9GNzt56I+pUTfEvRjvUfEsrQshAEBJXJZoIBjq2QdN92RX/RYDZzu8kEdw7VfwtOyzM8nt/G5p/l46Le+/l4fXuJBVs84EAQBAEAQBAEAQBAEAQBAEAQHFcrcuHR1vSqIm+67v/FQ1+qdLZKviL8k/YhkFUz0pcjzKw9CSmryRspsmxt/u4j7VCzoU1vbLKwShAe4IHSvZEzrveyNvYXkNB+azFXdiOpUVODm9Em/I+gqKmbDHHEwWYxjWNHANFh9F2EklZHzapUlUm5y1buy8smgQBAEAQBAEAQBAEAQBAEAQBAcDyzOtQwf9Yz+VKoK/VOtsf8AzS/6+qIgBVU9CXqYXK0noT4dfEbCqPTPZl7slE9S/TXwotLBuEB0GoFNzmkqbgznJT+FhA/ic1T4ZXqI5e2qmTBy7bL5+yJsXTPBhAEAQBAEAQBAEAQBAEAQBAEAQHCcsjL0EZ9GrjPvZI36uChr9U6myHau1zT+qIauqh6IzNHC7h94KOZZw/FmTIbkntKiOjHckeUMhAdjyUx3r3u9Glk95fH4FWsIvjfccD8RSthornJfRkuLoHjQgCAIAgCAIAgCAIAgCAIAgCAIDHr6KOeJ8UrA+N7S1zTsI/I7wdyw0mrM2hOUJKUXvRAmuWrEmjp8Bu+BxJikI6w9F3B438dvYKc4ZWeqwmKjiIX4rVffA12iz0h94KvM6mH0ZfUR0QgCA7jkj/8AtVHZTj5vHgrmE1Z5z8Rv/ih3v6Eqq8eRCAIAgCAIAgCAIAgCAIAgCAIAgNTp3WKnosAnc4OeHFrWsc4uDcOLsHWbtO9aTqKOpZw+EqV75Fpr4nFaza501ZA+A0j3sdsMj2scxw6r24cWYUE6ykrWOphtm1aU1POk+zf4cCOKWF0brEE2N7gZFVZ7z0VCUUncviJx3Ad58FpkJ5YqK0PQg4n3BbZEQyxcnojfaqPo45rVkDZI3WGN5cREeJZfCW8crhS01BP4kc/GzxU4f8U2nyXHx1JjoqWKNoEEcTGEAjm2Na0jdbDlZX0ktDydSpObvNtvtMhZIwgCAIAgCAIAgCAIAgCAIAgCAICLeWl5bJQEbQ2p+sKq4jVeJ39i9Wp/r6nFQ1Ac2+w7xwVZnayh1QAsXNlAsuq+CGch4bVZoYyGY14KyRtNHZaja3CBzKWV+KJ72sYcyYnONgPukn2KelVs8rOXj9nOpF1YLet77UvX6kpK4ecCAIAgCAIAgCAIAgCAIAgCAIAgIr5bOvQfcqfrCquI1Xid/YnVqf6+pGwNlXO4nYutaXbBda6Ey3l6Ohe7clxl5syG6Nt1nAe1YubKK4I98zE3eXHsWuYkVOXIy9Eyt8ppWtZa9VTi+/OVqzB/Eu9EWKp2oVG3+2X0ZPi6x89CAIAgCAIAgCAIAgCAIAgCAIAgIr5bOvQfcqfrCquI1Xid/YnVqf6+pGqrnbMmhmLDcf6FayJ6UU3ZmY+pedrj7MlFcuKnFcC0Vg3CAztANvWUY/xdP/NapKXXXeVcc7Yap/1l9GfQC6x85CAIAgCAIAgCAIAgCAIAgCAIAgIr5bOvQfcqfrCquI1Xid/YnVqf6+pGqrnbLsG1azLFDUy1CXggCA2eq7b11GP8TEfc4H8lLR66KW0nbCVO5k9rqnzwIAgCAIAgCAIAgCAIAgCAIAgCA0mturzNIU7onWbIOlG+2cb9x+6dhHA8bLScMysWsJiZYepmWnFc196EBVtI+GR8UrSyVji1zTuI+o2EHeCFRas7M9dCcZxUovcylPtUcy1Q1MtRF4IAgNvqgP8A5Cj/AOe35AlTUP8AIjn7V/8ADqd3qTuuofPwgCAIAgCAIAgCAIAgCAIAgCAIAgOF5TNUvKo/KYG3qY29JoGc8Yzt2uGZHHMcLQVqeZXWp1dmY3opdHN/C/k/bmRBTnYqMj11DUzaaJ8pwxMfK7hExzyO8NBstFFvRFipWp01ecku92OhoNRa+b9S2JvGaRrf4W4ne8BTRw02cyttzCQ0bl3L3sdJQclo21FW4/3YYw3+J97+4KeOEXFnLrfiKb/xwS79/sdPojU2ipXNkjhvK03D5Hve4HiLmwPcApo0YR3pHJxG0sTXWWct3JbjoFKUQgCAIAgCAIAgPmzzw6W9bT/DN8VLkRi488OlvW0/wzfFMiFx54dLetp/hm+KZELjzw6W9bT/AAzfFMiFx54dLetp/hm+KZELjzw6W9bT/DN8UyIXHnh0t62n+Gb4pkQuPPDpb1tP8M3xTIhceeHS3raf4ZvimRC488OlvW0/wzfFMiFzRs1xnEj5TDROe95ecdI17bnbZjjhGeeQ3qPoKd72Lf6hicqgptJct3z1NzFyuaUYA1j6ZrRsDaVgA9gKkyIquTbuz354dLetp/hm+KZEYuPPDpb1tP8ADN8UyIXHnh0t62n+Gb4pkQuPPDpb1tP8M3xTIhceeHS3raf4ZvimRC488OlvW0/wzfFMiFx54dLetp/hm+KZELjzw6W9bT/DN8UyIXHnh0t62n+Gb4pkQuPPDpb1tP8ADN8UyIXHnh0t62n+Gb4pkQucCezatjB1jdCQOE0hu1kgFVC1uIObD0MTAWxyGwdUYSQ050zhlnbTMzJYGhoo5QwR1FQww1TxIOgx2Fk4Y1rDGS2QOY3abh1xhyTM7AO0BE1tU5wqg2AWxYo2tqjhcccV4+izog7X5SNz45uwb+PQcMrYnigfHGIp43Qvpp4Kt8nkM8jeamcXNqLyRYg7BiaSzo2NjrmBhjUuLd5WcAYQRzdtJYqSWp/sX2eRxRBu2TKQHbZpZmLFnSGh4YaKnqxTyc60Wkp5LYo2mqqGNlqiYxjBDGRDC1tiBe12h2yYOQneHOc4NDQSSGjY3sC2MHhAEAQBAEBQoDoTqlMWh8b43sLWvvchxY8kxuDBdxJYA/Da9nAAONwsZjJ4OqdQGl94sAbiJJlFhzQmORZe+EgYbYr3ysCUzIF+p1LqGvLWFrhlYuDmE3vbFtay4aTm7YW3s5wacZgWKjVWdpiAs4Pje++CYBuAEuaW4ceKwuG4cVs8IGaZkCr9UakDPmr4JHhuN+JwjLWuDejbrSMaM7HECCW9JZzIGRBqg55AE2ZdhH9nkwXEz4X3kvhABZfM3dcAAlYzAQ6myOsedAu6wbzd5Gg81bnGB32ZBm6YJ6Ijec8rswLGldV308Bn5wPYC3qtAIDiBifd12g42FosSQ65DbEDKkDQLJgID0yRwIIc4EdUhxBbtPRI2Zk7OJ4oColcBYOdbFitiNsXpW9Lt2oCnOGwGJ1gCAMRsAcyANwvuQAyOOG7ndHq9I9DeMPo58EBTGejmbN6uZ6Gd+j6OeeW9AejK7O7nG4IN3OzBOIg8RfPvzQHhAEAQBAEAQBAUwjgPcgKYBwHuQDAOA9yArhHAIAGjh/sbEALQdoCAYRwHuQANHAICq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1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/>
              <a:t>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Altmetric Dataset was taken.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Around 100,000 published papers were taken for analysis.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70,000 </a:t>
            </a:r>
            <a:r>
              <a:rPr lang="en-US" dirty="0">
                <a:sym typeface="Wingdings" panose="05000000000000000000" pitchFamily="2" charset="2"/>
              </a:rPr>
              <a:t> Training Set; 30,000  Test Set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Based on its Social Media Features</a:t>
            </a:r>
          </a:p>
        </p:txBody>
      </p:sp>
    </p:spTree>
    <p:extLst>
      <p:ext uri="{BB962C8B-B14F-4D97-AF65-F5344CB8AC3E}">
        <p14:creationId xmlns:p14="http://schemas.microsoft.com/office/powerpoint/2010/main" val="184453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8777E8E5-9385-B844-96E5-69D18375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854" y="2406817"/>
            <a:ext cx="1340292" cy="559572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C36A53-8F93-F143-A29E-4BD8BCB6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570" y="411522"/>
            <a:ext cx="832268" cy="48210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1E65904-C7E9-C549-98A5-9E61752DB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467" y="1178919"/>
            <a:ext cx="966057" cy="1071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CF6A6-288F-0746-891A-1449DD3A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06" y="4651170"/>
            <a:ext cx="1002061" cy="1168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FAF704-18D7-B74F-B728-37AB38A0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691" y="3166224"/>
            <a:ext cx="867608" cy="1080473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970BCB9-3B56-9A4B-9969-19FC78A9B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468" y="5134302"/>
            <a:ext cx="1280648" cy="1168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2781D3-8947-AC4D-9CBE-D85582572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904" y="366412"/>
            <a:ext cx="2184400" cy="508000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E3E7219C-956A-614F-AC7B-D54DEDB5A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639" y="303106"/>
            <a:ext cx="804863" cy="8048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7FD286-7AA8-2748-AEDE-9503B6A9E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476" y="1667611"/>
            <a:ext cx="1196212" cy="523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A71A26-20E2-0348-9A96-E1292175D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7533" y="2885255"/>
            <a:ext cx="821205" cy="821205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D170745-E7D3-804A-86F2-F809642D60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4842" y="5235178"/>
            <a:ext cx="1322045" cy="748628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30BE3C0-1FFA-AA4F-81AC-68051AA1C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3432" y="4179943"/>
            <a:ext cx="821205" cy="8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9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Initial observations:</a:t>
            </a:r>
          </a:p>
          <a:p>
            <a:pPr marL="0" indent="0">
              <a:buNone/>
            </a:pPr>
            <a:endParaRPr lang="en-US" sz="4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Imbalanced Dataset.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Smote (</a:t>
            </a:r>
            <a:r>
              <a:rPr lang="en-US" b="1" dirty="0"/>
              <a:t>S</a:t>
            </a:r>
            <a:r>
              <a:rPr lang="en-US" dirty="0"/>
              <a:t>ynthetic </a:t>
            </a:r>
            <a:r>
              <a:rPr lang="en-US" b="1" dirty="0"/>
              <a:t>M</a:t>
            </a:r>
            <a:r>
              <a:rPr lang="en-US" dirty="0"/>
              <a:t>inority </a:t>
            </a:r>
            <a:r>
              <a:rPr lang="en-US" b="1" dirty="0"/>
              <a:t>O</a:t>
            </a:r>
            <a:r>
              <a:rPr lang="en-US" dirty="0"/>
              <a:t>ver-sampling </a:t>
            </a:r>
            <a:r>
              <a:rPr lang="en-US" b="1" dirty="0"/>
              <a:t>TE</a:t>
            </a:r>
            <a:r>
              <a:rPr lang="en-US" dirty="0"/>
              <a:t>chnique).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Based on its Social Media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483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/>
              <a:t>Feature selection: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Started with 1 feature : FaceBook.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Planned on implementing more features 1 at a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Based on its Social Media Features</a:t>
            </a:r>
            <a:endParaRPr lang="en-IN" dirty="0"/>
          </a:p>
        </p:txBody>
      </p:sp>
      <p:sp>
        <p:nvSpPr>
          <p:cNvPr id="4" name="AutoShape 2" descr="Displaying datafram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8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371599"/>
            <a:ext cx="10464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List of Features:</a:t>
            </a:r>
            <a:endParaRPr lang="en-IN" sz="4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Possibility of Appearance of a Cited Paper Based on its Social Media Features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5" y="2590801"/>
            <a:ext cx="11489385" cy="23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2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94515"/>
            <a:ext cx="7029450" cy="49648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77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826970"/>
              </p:ext>
            </p:extLst>
          </p:nvPr>
        </p:nvGraphicFramePr>
        <p:xfrm>
          <a:off x="3124200" y="2514600"/>
          <a:ext cx="5867400" cy="31851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KNN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Tree[Bagging]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  <a:r>
                        <a:rPr lang="en-US" baseline="0" dirty="0"/>
                        <a:t>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  <a:r>
                        <a:rPr lang="en-US" baseline="0" dirty="0"/>
                        <a:t> Regression[Smote]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457200" y="154373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yriad Pro" panose="020B0503030403020204" charset="0"/>
              </a:rPr>
              <a:t>Classifiers:</a:t>
            </a:r>
            <a:endParaRPr lang="en-IN" sz="3600" b="1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426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2446</TotalTime>
  <Words>460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Myriad Pro</vt:lpstr>
      <vt:lpstr>1_Office Theme</vt:lpstr>
      <vt:lpstr>Office Theme</vt:lpstr>
      <vt:lpstr>Predicting the Possibility of Appearance of a Cited Paper in YouTuBe Based on its Social Media Features</vt:lpstr>
      <vt:lpstr>Predicting the Possibility of Appearance of a Cited Paper Based on its Social Media Features</vt:lpstr>
      <vt:lpstr>Predicting the Possibility of Appearance of a Cited Paper Based on its Social Media Features</vt:lpstr>
      <vt:lpstr>PowerPoint Presentation</vt:lpstr>
      <vt:lpstr>Predicting the Possibility of Appearance of a Cited Paper Based on its Social Media Features</vt:lpstr>
      <vt:lpstr>Predicting the Possibility of Appearance of a Cited Paper Based on its Social Media Features</vt:lpstr>
      <vt:lpstr>Predicting the Possibility of Appearance of a Cited Paper Based on its Social Media Features</vt:lpstr>
      <vt:lpstr>PowerPoint Presentation</vt:lpstr>
      <vt:lpstr>PowerPoint Presentation</vt:lpstr>
      <vt:lpstr>PowerPoint Presentation</vt:lpstr>
      <vt:lpstr>Dealing with Imbalanced Data</vt:lpstr>
      <vt:lpstr>SMOTE</vt:lpstr>
      <vt:lpstr>Using SMOTE in dataset</vt:lpstr>
      <vt:lpstr>Classification</vt:lpstr>
      <vt:lpstr>ROC </vt:lpstr>
      <vt:lpstr>Challenges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Srikanth Reddy</cp:lastModifiedBy>
  <cp:revision>121</cp:revision>
  <dcterms:created xsi:type="dcterms:W3CDTF">2010-05-18T23:17:18Z</dcterms:created>
  <dcterms:modified xsi:type="dcterms:W3CDTF">2018-12-06T16:45:00Z</dcterms:modified>
</cp:coreProperties>
</file>